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6" r:id="rId3"/>
    <p:sldId id="337" r:id="rId4"/>
    <p:sldId id="270" r:id="rId5"/>
    <p:sldId id="272" r:id="rId6"/>
    <p:sldId id="274" r:id="rId7"/>
    <p:sldId id="276" r:id="rId8"/>
    <p:sldId id="325" r:id="rId9"/>
    <p:sldId id="327" r:id="rId10"/>
    <p:sldId id="335" r:id="rId11"/>
    <p:sldId id="334" r:id="rId12"/>
    <p:sldId id="330" r:id="rId13"/>
    <p:sldId id="332" r:id="rId14"/>
    <p:sldId id="328" r:id="rId15"/>
    <p:sldId id="278" r:id="rId16"/>
    <p:sldId id="341" r:id="rId17"/>
    <p:sldId id="283" r:id="rId18"/>
    <p:sldId id="339" r:id="rId1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01"/>
    <a:srgbClr val="FF9900"/>
    <a:srgbClr val="5EEC3C"/>
    <a:srgbClr val="FFDC47"/>
    <a:srgbClr val="FFABC9"/>
    <a:srgbClr val="FFFF21"/>
    <a:srgbClr val="9900CC"/>
    <a:srgbClr val="D99B01"/>
    <a:srgbClr val="FF66CC"/>
    <a:srgbClr val="FF67A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128720" y="3029865"/>
            <a:ext cx="6566315" cy="1383823"/>
          </a:xfrm>
          <a:noFill/>
          <a:effectLst>
            <a:outerShdw blurRad="50800" dist="38100" dir="2700000" algn="tl" rotWithShape="0">
              <a:prstClr val="black">
                <a:alpha val="40000"/>
              </a:prstClr>
            </a:outerShdw>
          </a:effectLst>
        </p:spPr>
        <p:txBody>
          <a:bodyPr>
            <a:normAutofit/>
          </a:bodyPr>
          <a:lstStyle>
            <a:lvl1pPr algn="r">
              <a:defRPr sz="3600">
                <a:solidFill>
                  <a:srgbClr val="0070C0"/>
                </a:solidFill>
              </a:defRPr>
            </a:lvl1pPr>
          </a:lstStyle>
          <a:p>
            <a:r>
              <a:rPr lang="en-US" dirty="0" smtClean="0"/>
              <a:t>Click to edit </a:t>
            </a:r>
            <a:br>
              <a:rPr lang="en-US" dirty="0" smtClean="0"/>
            </a:br>
            <a:r>
              <a:rPr lang="en-US" dirty="0" smtClean="0"/>
              <a:t>Master title style</a:t>
            </a:r>
            <a:endParaRPr lang="en-US" dirty="0"/>
          </a:p>
        </p:txBody>
      </p:sp>
      <p:sp>
        <p:nvSpPr>
          <p:cNvPr id="3" name="Subtitle 2"/>
          <p:cNvSpPr>
            <a:spLocks noGrp="1"/>
          </p:cNvSpPr>
          <p:nvPr>
            <p:ph type="subTitle" idx="1"/>
          </p:nvPr>
        </p:nvSpPr>
        <p:spPr>
          <a:xfrm>
            <a:off x="601670" y="739290"/>
            <a:ext cx="6566315" cy="1221640"/>
          </a:xfrm>
          <a:noFill/>
        </p:spPr>
        <p:txBody>
          <a:bodyPr>
            <a:normAutofit/>
          </a:bodyPr>
          <a:lstStyle>
            <a:lvl1pPr marL="0" indent="0" algn="l">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a:t>
            </a:r>
          </a:p>
          <a:p>
            <a:r>
              <a:rPr lang="en-US" dirty="0" smtClean="0"/>
              <a:t>Master subtitle style</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253875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tretch>
            <a:fillRect/>
          </a:stretch>
        </p:blipFill>
        <p:spPr bwMode="auto">
          <a:xfrm>
            <a:off x="3808475" y="3998880"/>
            <a:ext cx="1349301" cy="485749"/>
          </a:xfrm>
          <a:prstGeom prst="rect">
            <a:avLst/>
          </a:prstGeom>
          <a:noFill/>
          <a:ln>
            <a:noFill/>
          </a:ln>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8965" y="128470"/>
            <a:ext cx="8246070" cy="89199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48966" y="1350110"/>
            <a:ext cx="8246070" cy="3359506"/>
          </a:xfrm>
        </p:spPr>
        <p:txBody>
          <a:bodyPr/>
          <a:lstStyle>
            <a:lvl1pPr algn="l">
              <a:defRPr sz="2800">
                <a:solidFill>
                  <a:srgbClr val="002060"/>
                </a:solidFill>
              </a:defRPr>
            </a:lvl1pPr>
            <a:lvl2pPr algn="l">
              <a:defRPr>
                <a:solidFill>
                  <a:srgbClr val="002060"/>
                </a:solidFill>
              </a:defRPr>
            </a:lvl2pPr>
            <a:lvl3pPr algn="l">
              <a:defRPr>
                <a:solidFill>
                  <a:srgbClr val="002060"/>
                </a:solidFill>
              </a:defRPr>
            </a:lvl3pPr>
            <a:lvl4pPr algn="l">
              <a:defRPr>
                <a:solidFill>
                  <a:srgbClr val="002060"/>
                </a:solidFill>
              </a:defRPr>
            </a:lvl4pPr>
            <a:lvl5pPr algn="l">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739540" y="433880"/>
            <a:ext cx="5955495" cy="572644"/>
          </a:xfrm>
        </p:spPr>
        <p:txBody>
          <a:bodyPr>
            <a:normAutofit/>
          </a:bodyPr>
          <a:lstStyle>
            <a:lvl1pPr algn="l">
              <a:defRPr sz="3600">
                <a:solidFill>
                  <a:srgbClr val="0070C0"/>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2739540" y="1198559"/>
            <a:ext cx="5955495" cy="3511061"/>
          </a:xfrm>
        </p:spPr>
        <p:txBody>
          <a:bodyPr/>
          <a:lstStyle>
            <a:lvl1pPr>
              <a:defRPr sz="2800">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48964" y="281175"/>
            <a:ext cx="8246071" cy="763525"/>
          </a:xfrm>
        </p:spPr>
        <p:txBody>
          <a:bodyPr>
            <a:normAutofit/>
          </a:bodyPr>
          <a:lstStyle>
            <a:lvl1pPr algn="r">
              <a:defRPr sz="3600" baseline="0">
                <a:solidFill>
                  <a:schemeClr val="bg1"/>
                </a:solidFill>
                <a:effectLst>
                  <a:outerShdw blurRad="50800" dist="38100" dir="2700000" algn="tl" rotWithShape="0">
                    <a:prstClr val="black">
                      <a:alpha val="40000"/>
                    </a:prstClr>
                  </a:outerShdw>
                </a:effectLs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6879" y="1682115"/>
            <a:ext cx="4040188"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536879" y="2113635"/>
            <a:ext cx="4040188"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572000" y="1682115"/>
            <a:ext cx="4041775" cy="479822"/>
          </a:xfrm>
        </p:spPr>
        <p:txBody>
          <a:bodyPr anchor="b"/>
          <a:lstStyle>
            <a:lvl1pPr marL="0" indent="0" algn="ctr">
              <a:buNone/>
              <a:defRPr sz="2400" b="1">
                <a:solidFill>
                  <a:srgbClr val="00206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572000" y="2113635"/>
            <a:ext cx="4041775" cy="2137871"/>
          </a:xfrm>
        </p:spPr>
        <p:txBody>
          <a:bodyPr/>
          <a:lstStyle>
            <a:lvl1pPr algn="ctr">
              <a:defRPr sz="2400">
                <a:solidFill>
                  <a:srgbClr val="002060"/>
                </a:solidFill>
              </a:defRPr>
            </a:lvl1pPr>
            <a:lvl2pPr algn="ctr">
              <a:defRPr sz="2000">
                <a:solidFill>
                  <a:srgbClr val="002060"/>
                </a:solidFill>
              </a:defRPr>
            </a:lvl2pPr>
            <a:lvl3pPr algn="ctr">
              <a:defRPr sz="1800">
                <a:solidFill>
                  <a:srgbClr val="002060"/>
                </a:solidFill>
              </a:defRPr>
            </a:lvl3pPr>
            <a:lvl4pPr algn="ctr">
              <a:defRPr sz="1600">
                <a:solidFill>
                  <a:srgbClr val="002060"/>
                </a:solidFill>
              </a:defRPr>
            </a:lvl4pPr>
            <a:lvl5pPr algn="ctr">
              <a:defRPr sz="1600">
                <a:solidFill>
                  <a:srgbClr val="002060"/>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11/18/2021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11/18/2021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Tree>
    <p:extLst>
      <p:ext uri="{BB962C8B-B14F-4D97-AF65-F5344CB8AC3E}">
        <p14:creationId xmlns:p14="http://schemas.microsoft.com/office/powerpoint/2010/main" xmlns=""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128720" y="2038351"/>
            <a:ext cx="6566315" cy="1219199"/>
          </a:xfrm>
        </p:spPr>
        <p:txBody>
          <a:bodyPr>
            <a:normAutofit fontScale="90000"/>
          </a:bodyPr>
          <a:lstStyle/>
          <a:p>
            <a:r>
              <a:rPr lang="bg-BG" b="1" dirty="0" smtClean="0">
                <a:effectLst>
                  <a:outerShdw blurRad="38100" dist="38100" dir="2700000" algn="tl">
                    <a:srgbClr val="000000">
                      <a:alpha val="43137"/>
                    </a:srgbClr>
                  </a:outerShdw>
                </a:effectLst>
              </a:rPr>
              <a:t>NATIONAL </a:t>
            </a:r>
            <a:r>
              <a:rPr lang="en-US" b="1" dirty="0" smtClean="0">
                <a:effectLst>
                  <a:outerShdw blurRad="38100" dist="38100" dir="2700000" algn="tl">
                    <a:srgbClr val="000000">
                      <a:alpha val="43137"/>
                    </a:srgbClr>
                  </a:outerShdw>
                </a:effectLst>
              </a:rPr>
              <a:t> </a:t>
            </a:r>
            <a:r>
              <a:rPr lang="bg-BG" b="1" dirty="0" smtClean="0">
                <a:effectLst>
                  <a:outerShdw blurRad="38100" dist="38100" dir="2700000" algn="tl">
                    <a:srgbClr val="000000">
                      <a:alpha val="43137"/>
                    </a:srgbClr>
                  </a:outerShdw>
                </a:effectLst>
              </a:rPr>
              <a:t>ANTI </a:t>
            </a:r>
            <a:r>
              <a:rPr lang="bg-BG" b="1" dirty="0" smtClean="0">
                <a:effectLst>
                  <a:outerShdw blurRad="38100" dist="38100" dir="2700000" algn="tl">
                    <a:srgbClr val="000000">
                      <a:alpha val="43137"/>
                    </a:srgbClr>
                  </a:outerShdw>
                </a:effectLst>
              </a:rPr>
              <a:t>- MALARIA PROGRAMME</a:t>
            </a:r>
            <a:r>
              <a:rPr lang="en-US" dirty="0" smtClean="0"/>
              <a:t/>
            </a:r>
            <a:br>
              <a:rPr lang="en-US" dirty="0" smtClean="0"/>
            </a:br>
            <a:endParaRPr lang="en-US" dirty="0"/>
          </a:p>
        </p:txBody>
      </p:sp>
      <p:sp>
        <p:nvSpPr>
          <p:cNvPr id="6" name="Rectangle 5"/>
          <p:cNvSpPr/>
          <p:nvPr/>
        </p:nvSpPr>
        <p:spPr>
          <a:xfrm>
            <a:off x="5105400" y="4019550"/>
            <a:ext cx="4038600" cy="923330"/>
          </a:xfrm>
          <a:prstGeom prst="rect">
            <a:avLst/>
          </a:prstGeom>
        </p:spPr>
        <p:txBody>
          <a:bodyPr wrap="square">
            <a:spAutoFit/>
          </a:bodyPr>
          <a:lstStyle/>
          <a:p>
            <a:r>
              <a:rPr lang="en-US" dirty="0" err="1" smtClean="0">
                <a:solidFill>
                  <a:schemeClr val="accent5">
                    <a:lumMod val="50000"/>
                  </a:schemeClr>
                </a:solidFill>
              </a:rPr>
              <a:t>Dr.M.V.Ajith</a:t>
            </a:r>
            <a:r>
              <a:rPr lang="en-US" dirty="0" smtClean="0">
                <a:solidFill>
                  <a:schemeClr val="accent5">
                    <a:lumMod val="50000"/>
                  </a:schemeClr>
                </a:solidFill>
              </a:rPr>
              <a:t> Kumar </a:t>
            </a:r>
          </a:p>
          <a:p>
            <a:r>
              <a:rPr lang="en-US" dirty="0" smtClean="0">
                <a:solidFill>
                  <a:schemeClr val="accent5">
                    <a:lumMod val="50000"/>
                  </a:schemeClr>
                </a:solidFill>
              </a:rPr>
              <a:t>HoD &amp; Prof .Dept Community Medicine</a:t>
            </a:r>
          </a:p>
          <a:p>
            <a:r>
              <a:rPr lang="en-US" dirty="0" smtClean="0">
                <a:solidFill>
                  <a:schemeClr val="accent5">
                    <a:lumMod val="50000"/>
                  </a:schemeClr>
                </a:solidFill>
              </a:rPr>
              <a:t>S.K.H.M.C</a:t>
            </a:r>
          </a:p>
        </p:txBody>
      </p:sp>
    </p:spTree>
    <p:extLst>
      <p:ext uri="{BB962C8B-B14F-4D97-AF65-F5344CB8AC3E}">
        <p14:creationId xmlns:p14="http://schemas.microsoft.com/office/powerpoint/2010/main" xmlns="" val="11016338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4600" y="209550"/>
            <a:ext cx="6400800" cy="4800600"/>
          </a:xfrm>
        </p:spPr>
        <p:txBody>
          <a:bodyPr>
            <a:normAutofit fontScale="92500"/>
          </a:bodyPr>
          <a:lstStyle/>
          <a:p>
            <a:pPr marL="0" lvl="0" indent="0">
              <a:buNone/>
            </a:pPr>
            <a:r>
              <a:rPr lang="bg-BG" b="1" dirty="0" smtClean="0">
                <a:solidFill>
                  <a:schemeClr val="accent2">
                    <a:lumMod val="40000"/>
                    <a:lumOff val="60000"/>
                  </a:schemeClr>
                </a:solidFill>
              </a:rPr>
              <a:t>b) Entomological assessment :</a:t>
            </a:r>
          </a:p>
          <a:p>
            <a:pPr marL="0" lvl="0" indent="0">
              <a:buNone/>
            </a:pPr>
            <a:r>
              <a:rPr lang="bg-BG" b="1" dirty="0" smtClean="0"/>
              <a:t>        </a:t>
            </a:r>
            <a:r>
              <a:rPr lang="bg-BG" dirty="0" smtClean="0"/>
              <a:t>This is done by entomological department and they suggest appropriate Insecticide to be used in a particular area. </a:t>
            </a:r>
          </a:p>
          <a:p>
            <a:pPr marL="0" lvl="0" indent="0">
              <a:buNone/>
            </a:pPr>
            <a:r>
              <a:rPr lang="bg-BG" dirty="0" smtClean="0"/>
              <a:t> </a:t>
            </a:r>
            <a:r>
              <a:rPr lang="bg-BG" b="1" dirty="0" smtClean="0">
                <a:solidFill>
                  <a:schemeClr val="accent2">
                    <a:lumMod val="40000"/>
                    <a:lumOff val="60000"/>
                  </a:schemeClr>
                </a:solidFill>
              </a:rPr>
              <a:t>c) Surveillance :</a:t>
            </a:r>
          </a:p>
          <a:p>
            <a:pPr marL="0" lvl="0" indent="0">
              <a:buNone/>
            </a:pPr>
            <a:r>
              <a:rPr lang="bg-BG" dirty="0" smtClean="0"/>
              <a:t>         The collection and examination of blood smears is the key elements of the modified Plan of Operation. Active and passive surveillance  activities are carried  for</a:t>
            </a:r>
            <a:r>
              <a:rPr lang="en-US" dirty="0" smtClean="0"/>
              <a:t>nightly </a:t>
            </a:r>
            <a:r>
              <a:rPr lang="bg-BG" dirty="0" smtClean="0"/>
              <a:t> in all areas with API 2 and above. </a:t>
            </a:r>
            <a:endParaRPr lang="en-US" dirty="0" smtClean="0"/>
          </a:p>
          <a:p>
            <a:pPr marL="0" lvl="0" indent="0">
              <a:buNone/>
            </a:pPr>
            <a:r>
              <a:rPr lang="bg-BG" b="1" dirty="0" smtClean="0">
                <a:solidFill>
                  <a:schemeClr val="accent2">
                    <a:lumMod val="40000"/>
                    <a:lumOff val="60000"/>
                  </a:schemeClr>
                </a:solidFill>
              </a:rPr>
              <a:t>d) Treatment</a:t>
            </a:r>
            <a:endParaRPr lang="bg-BG"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9540" y="209550"/>
            <a:ext cx="6252060" cy="4800600"/>
          </a:xfrm>
        </p:spPr>
        <p:txBody>
          <a:bodyPr>
            <a:normAutofit/>
          </a:bodyPr>
          <a:lstStyle/>
          <a:p>
            <a:pPr marL="0" lvl="0" indent="0">
              <a:buNone/>
            </a:pPr>
            <a:r>
              <a:rPr lang="bg-BG" dirty="0" smtClean="0"/>
              <a:t>2. Areas with API less than 2 :</a:t>
            </a:r>
          </a:p>
          <a:p>
            <a:pPr marL="0" lvl="0" indent="0">
              <a:buNone/>
            </a:pPr>
            <a:r>
              <a:rPr lang="bg-BG" dirty="0" smtClean="0">
                <a:solidFill>
                  <a:schemeClr val="accent2">
                    <a:lumMod val="40000"/>
                    <a:lumOff val="60000"/>
                  </a:schemeClr>
                </a:solidFill>
              </a:rPr>
              <a:t> </a:t>
            </a:r>
            <a:r>
              <a:rPr lang="bg-BG" b="1" dirty="0" smtClean="0">
                <a:solidFill>
                  <a:schemeClr val="accent2">
                    <a:lumMod val="40000"/>
                    <a:lumOff val="60000"/>
                  </a:schemeClr>
                </a:solidFill>
              </a:rPr>
              <a:t>a) Spraying :</a:t>
            </a:r>
          </a:p>
          <a:p>
            <a:pPr marL="0" lvl="0" indent="0">
              <a:buNone/>
            </a:pPr>
            <a:r>
              <a:rPr lang="bg-BG" b="1" dirty="0" smtClean="0"/>
              <a:t>        </a:t>
            </a:r>
            <a:r>
              <a:rPr lang="bg-BG" dirty="0" smtClean="0"/>
              <a:t>These areas will not be under regular Insecticidal spraying. </a:t>
            </a:r>
          </a:p>
          <a:p>
            <a:pPr marL="0" lvl="0" indent="0">
              <a:buNone/>
            </a:pPr>
            <a:r>
              <a:rPr lang="bg-BG" dirty="0" smtClean="0">
                <a:solidFill>
                  <a:schemeClr val="accent2">
                    <a:lumMod val="40000"/>
                    <a:lumOff val="60000"/>
                  </a:schemeClr>
                </a:solidFill>
              </a:rPr>
              <a:t>  </a:t>
            </a:r>
            <a:r>
              <a:rPr lang="bg-BG" b="1" dirty="0" smtClean="0">
                <a:solidFill>
                  <a:schemeClr val="accent2">
                    <a:lumMod val="40000"/>
                    <a:lumOff val="60000"/>
                  </a:schemeClr>
                </a:solidFill>
              </a:rPr>
              <a:t>b) Surveillance :</a:t>
            </a:r>
          </a:p>
          <a:p>
            <a:pPr marL="0" lvl="0" indent="0">
              <a:buNone/>
            </a:pPr>
            <a:r>
              <a:rPr lang="bg-BG" dirty="0" smtClean="0"/>
              <a:t>        As these areas will not be under regular spraying active and passive surveillance operations will have to be carried out vigorously every fortnight.</a:t>
            </a:r>
            <a:r>
              <a:rPr lang="en-US" dirty="0" smtClean="0"/>
              <a:t>            </a:t>
            </a:r>
            <a:r>
              <a:rPr lang="bg-BG" dirty="0" smtClean="0"/>
              <a:t> </a:t>
            </a:r>
            <a:r>
              <a:rPr lang="en-US" dirty="0" smtClean="0"/>
              <a:t>     </a:t>
            </a:r>
            <a:r>
              <a:rPr lang="en-US" b="1" dirty="0" smtClean="0">
                <a:solidFill>
                  <a:schemeClr val="accent2">
                    <a:lumMod val="40000"/>
                    <a:lumOff val="60000"/>
                  </a:schemeClr>
                </a:solidFill>
              </a:rPr>
              <a:t>c</a:t>
            </a:r>
            <a:r>
              <a:rPr lang="bg-BG" b="1" dirty="0" smtClean="0">
                <a:solidFill>
                  <a:schemeClr val="accent2">
                    <a:lumMod val="40000"/>
                    <a:lumOff val="60000"/>
                  </a:schemeClr>
                </a:solidFill>
              </a:rPr>
              <a:t>)</a:t>
            </a:r>
            <a:r>
              <a:rPr lang="en-US" b="1" dirty="0" smtClean="0">
                <a:solidFill>
                  <a:schemeClr val="accent2">
                    <a:lumMod val="40000"/>
                    <a:lumOff val="60000"/>
                  </a:schemeClr>
                </a:solidFill>
              </a:rPr>
              <a:t>  </a:t>
            </a:r>
            <a:r>
              <a:rPr lang="bg-BG" b="1" dirty="0" smtClean="0">
                <a:solidFill>
                  <a:schemeClr val="accent2">
                    <a:lumMod val="40000"/>
                    <a:lumOff val="60000"/>
                  </a:schemeClr>
                </a:solidFill>
              </a:rPr>
              <a:t> Treatment :</a:t>
            </a:r>
            <a:endParaRPr lang="bg-BG"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9540" y="209550"/>
            <a:ext cx="6252060" cy="4800600"/>
          </a:xfrm>
        </p:spPr>
        <p:txBody>
          <a:bodyPr>
            <a:normAutofit lnSpcReduction="10000"/>
          </a:bodyPr>
          <a:lstStyle/>
          <a:p>
            <a:pPr marL="0" lvl="0" indent="0">
              <a:buNone/>
            </a:pPr>
            <a:r>
              <a:rPr lang="bg-BG" sz="2000" dirty="0" smtClean="0">
                <a:latin typeface="Times New Roman" pitchFamily="18" charset="0"/>
                <a:cs typeface="Times New Roman" pitchFamily="18" charset="0"/>
              </a:rPr>
              <a:t>3. Drug distribution centres and fever treatment depots : </a:t>
            </a:r>
          </a:p>
          <a:p>
            <a:pPr marL="0" lvl="0" indent="0">
              <a:buNone/>
            </a:pPr>
            <a:r>
              <a:rPr lang="bg-BG" sz="2000" dirty="0" smtClean="0">
                <a:latin typeface="Times New Roman" pitchFamily="18" charset="0"/>
                <a:cs typeface="Times New Roman" pitchFamily="18" charset="0"/>
              </a:rPr>
              <a:t>          With the increasing number of malaria cases it become clear that drugs supplied only through the surveillance workers and medical institutions was not enough. This is leads to the establishment of a wide network of drug distribution centres and fever treatment depots</a:t>
            </a:r>
            <a:r>
              <a:rPr lang="en-US" sz="2000" dirty="0" smtClean="0">
                <a:latin typeface="Times New Roman" pitchFamily="18" charset="0"/>
                <a:cs typeface="Times New Roman" pitchFamily="18" charset="0"/>
              </a:rPr>
              <a:t>.</a:t>
            </a:r>
            <a:r>
              <a:rPr lang="en-US" sz="2000" b="1" dirty="0" smtClean="0">
                <a:solidFill>
                  <a:schemeClr val="accent2">
                    <a:lumMod val="40000"/>
                    <a:lumOff val="60000"/>
                  </a:schemeClr>
                </a:solidFill>
                <a:latin typeface="Times New Roman" pitchFamily="18" charset="0"/>
                <a:cs typeface="Times New Roman" pitchFamily="18" charset="0"/>
              </a:rPr>
              <a:t> </a:t>
            </a:r>
            <a:r>
              <a:rPr lang="bg-BG"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marL="0" lvl="0" indent="0">
              <a:buNone/>
            </a:pPr>
            <a:r>
              <a:rPr lang="en-US" sz="2000" dirty="0" smtClean="0">
                <a:latin typeface="Times New Roman" pitchFamily="18" charset="0"/>
                <a:cs typeface="Times New Roman" pitchFamily="18" charset="0"/>
              </a:rPr>
              <a:t>  </a:t>
            </a:r>
            <a:r>
              <a:rPr lang="bg-BG" sz="2000" dirty="0" smtClean="0">
                <a:latin typeface="Times New Roman" pitchFamily="18" charset="0"/>
                <a:cs typeface="Times New Roman" pitchFamily="18" charset="0"/>
              </a:rPr>
              <a:t>4. Health education :</a:t>
            </a:r>
          </a:p>
          <a:p>
            <a:pPr marL="0" lvl="0" indent="0">
              <a:buNone/>
            </a:pPr>
            <a:r>
              <a:rPr lang="bg-BG" sz="2000" dirty="0" smtClean="0">
                <a:latin typeface="Times New Roman" pitchFamily="18" charset="0"/>
                <a:cs typeface="Times New Roman" pitchFamily="18" charset="0"/>
              </a:rPr>
              <a:t>           In the modified Plan Of operation, few emphasis has been given to the health education of the public. </a:t>
            </a:r>
          </a:p>
          <a:p>
            <a:pPr marL="0" lvl="0" indent="0">
              <a:buNone/>
            </a:pPr>
            <a:r>
              <a:rPr lang="bg-BG" sz="2000" dirty="0" smtClean="0">
                <a:latin typeface="Times New Roman" pitchFamily="18" charset="0"/>
                <a:cs typeface="Times New Roman" pitchFamily="18" charset="0"/>
              </a:rPr>
              <a:t>           Surveillance in malaria is aimed at case detection through laboratory services and providing facilities for proper treatment. </a:t>
            </a:r>
          </a:p>
          <a:p>
            <a:pPr marL="0" lvl="0" indent="0">
              <a:buNone/>
            </a:pPr>
            <a:r>
              <a:rPr lang="bg-BG" sz="2000" dirty="0" smtClean="0">
                <a:latin typeface="Times New Roman" pitchFamily="18" charset="0"/>
                <a:cs typeface="Times New Roman" pitchFamily="18" charset="0"/>
              </a:rPr>
              <a:t>           Surveillance in malaria is of two types </a:t>
            </a:r>
            <a:r>
              <a:rPr lang="en-US" sz="2000" dirty="0" smtClean="0">
                <a:latin typeface="Times New Roman" pitchFamily="18" charset="0"/>
                <a:cs typeface="Times New Roman" pitchFamily="18" charset="0"/>
              </a:rPr>
              <a:t>- </a:t>
            </a:r>
            <a:r>
              <a:rPr lang="bg-BG" sz="2000" dirty="0" smtClean="0">
                <a:latin typeface="Times New Roman" pitchFamily="18" charset="0"/>
                <a:cs typeface="Times New Roman" pitchFamily="18" charset="0"/>
              </a:rPr>
              <a:t> Active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Surviellance</a:t>
            </a:r>
            <a:r>
              <a:rPr lang="bg-BG" sz="2000" dirty="0" smtClean="0">
                <a:latin typeface="Times New Roman" pitchFamily="18" charset="0"/>
                <a:cs typeface="Times New Roman" pitchFamily="18" charset="0"/>
              </a:rPr>
              <a:t> and Passive</a:t>
            </a:r>
            <a:r>
              <a:rPr lang="en-US" sz="2000" dirty="0" smtClean="0">
                <a:latin typeface="Times New Roman" pitchFamily="18" charset="0"/>
                <a:cs typeface="Times New Roman" pitchFamily="18" charset="0"/>
              </a:rPr>
              <a:t> Surveillance.</a:t>
            </a:r>
            <a:r>
              <a:rPr lang="bg-BG" sz="2000" dirty="0" smtClean="0">
                <a:latin typeface="Times New Roman" pitchFamily="18" charset="0"/>
                <a:cs typeface="Times New Roman" pitchFamily="18" charset="0"/>
              </a:rPr>
              <a:t> </a:t>
            </a:r>
          </a:p>
          <a:p>
            <a:pPr marL="0" lvl="0" indent="0">
              <a:buNone/>
            </a:pPr>
            <a:endParaRPr lang="en-US" sz="17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9540" y="133350"/>
            <a:ext cx="6252060" cy="4800600"/>
          </a:xfrm>
        </p:spPr>
        <p:txBody>
          <a:bodyPr>
            <a:normAutofit/>
          </a:bodyPr>
          <a:lstStyle/>
          <a:p>
            <a:pPr marL="0" lvl="0" indent="0">
              <a:buNone/>
            </a:pPr>
            <a:r>
              <a:rPr lang="en-US" sz="1600" b="1" dirty="0" smtClean="0">
                <a:solidFill>
                  <a:schemeClr val="accent2">
                    <a:lumMod val="40000"/>
                    <a:lumOff val="60000"/>
                  </a:schemeClr>
                </a:solidFill>
              </a:rPr>
              <a:t> </a:t>
            </a:r>
            <a:r>
              <a:rPr lang="bg-BG" sz="1600" b="1" dirty="0" smtClean="0">
                <a:solidFill>
                  <a:schemeClr val="accent2">
                    <a:lumMod val="40000"/>
                    <a:lumOff val="60000"/>
                  </a:schemeClr>
                </a:solidFill>
              </a:rPr>
              <a:t>Active Surveillance :</a:t>
            </a:r>
          </a:p>
          <a:p>
            <a:pPr lvl="0" algn="just">
              <a:buNone/>
            </a:pPr>
            <a:r>
              <a:rPr lang="bg-BG" sz="1800" b="1" dirty="0" smtClean="0"/>
              <a:t>          </a:t>
            </a:r>
            <a:r>
              <a:rPr lang="bg-BG" sz="1800" dirty="0" smtClean="0"/>
              <a:t>This is carried out by surveillance worker</a:t>
            </a:r>
            <a:r>
              <a:rPr lang="en-US" sz="1800" dirty="0" smtClean="0"/>
              <a:t>s</a:t>
            </a:r>
            <a:r>
              <a:rPr lang="bg-BG" sz="1800" dirty="0" smtClean="0"/>
              <a:t>. Each surveillance worker is alloted for a population of 10</a:t>
            </a:r>
            <a:r>
              <a:rPr lang="en-US" sz="1800" dirty="0" smtClean="0"/>
              <a:t>,</a:t>
            </a:r>
            <a:r>
              <a:rPr lang="bg-BG" sz="1800" dirty="0" smtClean="0"/>
              <a:t>000 or approximately 2000 houses. For every four surveillance workers there is a surveillance inspector. Th</a:t>
            </a:r>
            <a:r>
              <a:rPr lang="en-US" sz="1800" dirty="0" err="1" smtClean="0"/>
              <a:t>ese</a:t>
            </a:r>
            <a:r>
              <a:rPr lang="bg-BG" sz="1800" dirty="0" smtClean="0"/>
              <a:t> surveillance workers will visit each houses in his area once in fortnight and enquire</a:t>
            </a:r>
            <a:r>
              <a:rPr lang="en-US" sz="1800" dirty="0" smtClean="0"/>
              <a:t>, Whether there is any fever case in the house including guest's or visitors in the house.</a:t>
            </a:r>
          </a:p>
          <a:p>
            <a:pPr lvl="0" algn="just">
              <a:buNone/>
            </a:pPr>
            <a:r>
              <a:rPr lang="en-US" sz="1800" dirty="0" smtClean="0"/>
              <a:t>         If there is a fever case in the house between his previous visit and the present visit the surveillance worker collect the blood film and distribute a single dose of </a:t>
            </a:r>
            <a:r>
              <a:rPr lang="en-US" sz="1800" dirty="0" err="1" smtClean="0"/>
              <a:t>chloroquine</a:t>
            </a:r>
            <a:r>
              <a:rPr lang="en-US" sz="1800" dirty="0" smtClean="0"/>
              <a:t> and this blood smear is to be send to the laboratory to find out malaria parasite. If the report is positive the surveillance worker returns to the patient and administer a course of radical treatment.</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9540" y="209550"/>
            <a:ext cx="6175860" cy="4724400"/>
          </a:xfrm>
        </p:spPr>
        <p:txBody>
          <a:bodyPr>
            <a:normAutofit fontScale="92500"/>
          </a:bodyPr>
          <a:lstStyle/>
          <a:p>
            <a:pPr marL="0" lvl="0" indent="0">
              <a:buNone/>
            </a:pPr>
            <a:r>
              <a:rPr lang="bg-BG" b="1" dirty="0" smtClean="0">
                <a:solidFill>
                  <a:schemeClr val="accent2">
                    <a:lumMod val="40000"/>
                    <a:lumOff val="60000"/>
                  </a:schemeClr>
                </a:solidFill>
              </a:rPr>
              <a:t>Passive Surveillance :</a:t>
            </a:r>
          </a:p>
          <a:p>
            <a:pPr marL="0" lvl="0" indent="0" algn="just">
              <a:buNone/>
            </a:pPr>
            <a:r>
              <a:rPr lang="bg-BG" b="1" dirty="0" smtClean="0"/>
              <a:t>         </a:t>
            </a:r>
            <a:r>
              <a:rPr lang="bg-BG" dirty="0" smtClean="0"/>
              <a:t>The search for malaria cases in local health agencies such as primary health centres, subcenters, hospitals,dyspensaries and local private medical practitioners are known as passive surveillance. The passive agencies collects blood smear from all fever cases and also from those with the history of recent fever. After the collection of blood smear a single dose of chloroquine is administered.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85750"/>
            <a:ext cx="6485235" cy="438150"/>
          </a:xfrm>
        </p:spPr>
        <p:txBody>
          <a:bodyPr>
            <a:noAutofit/>
          </a:bodyPr>
          <a:lstStyle/>
          <a:p>
            <a:r>
              <a:rPr lang="en-US" sz="2800" b="1" dirty="0" smtClean="0"/>
              <a:t>Major activities according to API</a:t>
            </a:r>
            <a:endParaRPr lang="en-US" sz="2800" b="1" dirty="0"/>
          </a:p>
        </p:txBody>
      </p:sp>
      <p:sp>
        <p:nvSpPr>
          <p:cNvPr id="3" name="Text Placeholder 2"/>
          <p:cNvSpPr>
            <a:spLocks noGrp="1"/>
          </p:cNvSpPr>
          <p:nvPr>
            <p:ph idx="1"/>
          </p:nvPr>
        </p:nvSpPr>
        <p:spPr>
          <a:xfrm>
            <a:off x="2739540" y="895350"/>
            <a:ext cx="6252060" cy="4114800"/>
          </a:xfrm>
        </p:spPr>
        <p:txBody>
          <a:bodyPr>
            <a:noAutofit/>
          </a:bodyPr>
          <a:lstStyle/>
          <a:p>
            <a:pPr>
              <a:buNone/>
            </a:pPr>
            <a:r>
              <a:rPr lang="en-US" sz="2000" b="1" dirty="0" smtClean="0"/>
              <a:t>1 For areas having API less than 1 –</a:t>
            </a:r>
          </a:p>
          <a:p>
            <a:pPr>
              <a:buNone/>
            </a:pPr>
            <a:r>
              <a:rPr lang="en-US" sz="2000" dirty="0" err="1" smtClean="0"/>
              <a:t>A.Vector</a:t>
            </a:r>
            <a:r>
              <a:rPr lang="en-US" sz="2000" dirty="0" smtClean="0"/>
              <a:t> control by minor engineering measures like de weeding, cleaning of canals and irrigation channels, biological control.</a:t>
            </a:r>
          </a:p>
          <a:p>
            <a:pPr>
              <a:buNone/>
            </a:pPr>
            <a:r>
              <a:rPr lang="en-US" sz="2000" dirty="0" err="1" smtClean="0"/>
              <a:t>B.Involving</a:t>
            </a:r>
            <a:r>
              <a:rPr lang="en-US" sz="2000" dirty="0" smtClean="0"/>
              <a:t> PRIs by sensitizing them in rural areas and municipal bodies in urban areas.</a:t>
            </a:r>
          </a:p>
          <a:p>
            <a:pPr>
              <a:buNone/>
            </a:pPr>
            <a:r>
              <a:rPr lang="en-US" sz="2000" dirty="0" smtClean="0"/>
              <a:t>C. Co-operation from village health and sanitation committees and nodal officers of health care activities.</a:t>
            </a:r>
          </a:p>
          <a:p>
            <a:pPr>
              <a:buNone/>
            </a:pPr>
            <a:r>
              <a:rPr lang="en-US" sz="2000" dirty="0" smtClean="0"/>
              <a:t>2 </a:t>
            </a:r>
            <a:r>
              <a:rPr lang="en-US" sz="2000" b="1" dirty="0" smtClean="0"/>
              <a:t>For areas having API between 1-2 –</a:t>
            </a:r>
          </a:p>
          <a:p>
            <a:pPr>
              <a:buNone/>
            </a:pPr>
            <a:r>
              <a:rPr lang="en-US" sz="2000" dirty="0" err="1" smtClean="0"/>
              <a:t>A.Vector</a:t>
            </a:r>
            <a:r>
              <a:rPr lang="en-US" sz="2000" dirty="0" smtClean="0"/>
              <a:t> control by source reduction and biological control. </a:t>
            </a:r>
          </a:p>
          <a:p>
            <a:pPr>
              <a:buNone/>
            </a:pPr>
            <a:r>
              <a:rPr lang="en-US" sz="2000" dirty="0" err="1" smtClean="0"/>
              <a:t>B.Active</a:t>
            </a:r>
            <a:r>
              <a:rPr lang="en-US" sz="2000" dirty="0" smtClean="0"/>
              <a:t> surveillance by ASHA/ANM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9540" y="742951"/>
            <a:ext cx="5955495" cy="3966670"/>
          </a:xfrm>
        </p:spPr>
        <p:txBody>
          <a:bodyPr>
            <a:normAutofit fontScale="77500" lnSpcReduction="20000"/>
          </a:bodyPr>
          <a:lstStyle/>
          <a:p>
            <a:pPr>
              <a:buNone/>
            </a:pPr>
            <a:r>
              <a:rPr lang="en-US" sz="3200" b="1" dirty="0" smtClean="0"/>
              <a:t> 3    For areas between 2 &amp; 5 -                                                                    </a:t>
            </a:r>
          </a:p>
          <a:p>
            <a:pPr>
              <a:buNone/>
            </a:pPr>
            <a:r>
              <a:rPr lang="en-US" sz="3200" dirty="0" smtClean="0"/>
              <a:t>        </a:t>
            </a:r>
            <a:r>
              <a:rPr lang="en-US" dirty="0" smtClean="0"/>
              <a:t>A. Vector control by distribution of LLIN if </a:t>
            </a:r>
            <a:r>
              <a:rPr lang="en-US" dirty="0" err="1" smtClean="0"/>
              <a:t>acceptibility</a:t>
            </a:r>
            <a:r>
              <a:rPr lang="en-US" dirty="0" smtClean="0"/>
              <a:t> of IRS is low.</a:t>
            </a:r>
          </a:p>
          <a:p>
            <a:pPr>
              <a:buNone/>
            </a:pPr>
            <a:r>
              <a:rPr lang="en-US" dirty="0" smtClean="0"/>
              <a:t>          B. For areas which can be supervised and </a:t>
            </a:r>
            <a:r>
              <a:rPr lang="en-US" dirty="0" err="1" smtClean="0"/>
              <a:t>accessable</a:t>
            </a:r>
            <a:r>
              <a:rPr lang="en-US" dirty="0" smtClean="0"/>
              <a:t> quality IRS for selective vector control may be used.                                                                          </a:t>
            </a:r>
          </a:p>
          <a:p>
            <a:pPr>
              <a:buNone/>
            </a:pPr>
            <a:r>
              <a:rPr lang="en-US" b="1" dirty="0" smtClean="0"/>
              <a:t>4 . </a:t>
            </a:r>
            <a:r>
              <a:rPr lang="en-US" sz="3200" b="1" dirty="0" smtClean="0"/>
              <a:t>For areas having API above 5 </a:t>
            </a:r>
            <a:r>
              <a:rPr lang="en-US" b="1" dirty="0" smtClean="0"/>
              <a:t>-                                                                                      </a:t>
            </a:r>
            <a:r>
              <a:rPr lang="en-US" dirty="0" smtClean="0"/>
              <a:t>A. 2 rounds of IRS with DDT and 3 rounds with </a:t>
            </a:r>
            <a:r>
              <a:rPr lang="en-US" dirty="0" err="1" smtClean="0"/>
              <a:t>malathion</a:t>
            </a:r>
            <a:endParaRPr lang="en-US" dirty="0" smtClean="0"/>
          </a:p>
          <a:p>
            <a:pPr>
              <a:buNone/>
            </a:pPr>
            <a:r>
              <a:rPr lang="en-US" dirty="0" smtClean="0"/>
              <a:t>     B. Priority distribution of LLINs</a:t>
            </a:r>
          </a:p>
          <a:p>
            <a:pPr>
              <a:buNone/>
            </a:pPr>
            <a:r>
              <a:rPr lang="en-US" dirty="0" smtClean="0"/>
              <a:t>    C. Vector bionomics studies for future change of strategies.</a:t>
            </a:r>
          </a:p>
          <a:p>
            <a:pPr>
              <a:buNone/>
            </a:pPr>
            <a:endParaRPr lang="en-US" dirty="0" smtClean="0"/>
          </a:p>
          <a:p>
            <a:endParaRPr lang="en-US" sz="3200" dirty="0" smtClean="0"/>
          </a:p>
          <a:p>
            <a:endParaRPr lang="en-US" sz="3200" dirty="0" smtClean="0"/>
          </a:p>
          <a:p>
            <a:endParaRPr lang="en-US" sz="36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2739540" y="285750"/>
            <a:ext cx="6175860" cy="4648199"/>
          </a:xfrm>
        </p:spPr>
        <p:txBody>
          <a:bodyPr>
            <a:normAutofit/>
          </a:bodyPr>
          <a:lstStyle/>
          <a:p>
            <a:pPr lvl="0">
              <a:buNone/>
            </a:pPr>
            <a:r>
              <a:rPr lang="en-US" b="1" dirty="0" smtClean="0"/>
              <a:t>Sentinel Surveillance: </a:t>
            </a:r>
          </a:p>
          <a:p>
            <a:pPr lvl="0">
              <a:buNone/>
            </a:pPr>
            <a:r>
              <a:rPr lang="en-US" dirty="0" smtClean="0"/>
              <a:t>               One  of the weakness of existing malaria surveillance system is the lack of articulation with hospitals ,which means that severe malaria cases are not reported separately and that only a small fraction of malaria deaths are recorded . </a:t>
            </a:r>
          </a:p>
          <a:p>
            <a:pPr lvl="0">
              <a:buNone/>
            </a:pPr>
            <a:r>
              <a:rPr lang="en-US" dirty="0" smtClean="0"/>
              <a:t>                 1-3 sentinel sites in large hospitals for recording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tube link</a:t>
            </a:r>
            <a:endParaRPr lang="en-US" dirty="0"/>
          </a:p>
        </p:txBody>
      </p:sp>
      <p:sp>
        <p:nvSpPr>
          <p:cNvPr id="3" name="Content Placeholder 2"/>
          <p:cNvSpPr>
            <a:spLocks noGrp="1"/>
          </p:cNvSpPr>
          <p:nvPr>
            <p:ph idx="1"/>
          </p:nvPr>
        </p:nvSpPr>
        <p:spPr/>
        <p:txBody>
          <a:bodyPr/>
          <a:lstStyle/>
          <a:p>
            <a:r>
              <a:rPr lang="en-US" dirty="0" smtClean="0"/>
              <a:t>https://www.youtube.com/watch?v=t5QV9bmOQlk</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0"/>
            <a:ext cx="6858000" cy="742950"/>
          </a:xfrm>
        </p:spPr>
        <p:txBody>
          <a:bodyPr>
            <a:normAutofit/>
          </a:bodyPr>
          <a:lstStyle/>
          <a:p>
            <a:r>
              <a:rPr lang="bg-BG" sz="2800" b="1" dirty="0" smtClean="0">
                <a:effectLst>
                  <a:outerShdw blurRad="38100" dist="38100" dir="2700000" algn="tl">
                    <a:srgbClr val="000000">
                      <a:alpha val="43137"/>
                    </a:srgbClr>
                  </a:outerShdw>
                </a:effectLst>
              </a:rPr>
              <a:t>NATIONAL ANTI - MALARIA PROGRAMME</a:t>
            </a:r>
            <a:endParaRPr lang="en-US" sz="2800" dirty="0"/>
          </a:p>
        </p:txBody>
      </p:sp>
      <p:sp>
        <p:nvSpPr>
          <p:cNvPr id="3" name="Content Placeholder 2"/>
          <p:cNvSpPr>
            <a:spLocks noGrp="1"/>
          </p:cNvSpPr>
          <p:nvPr>
            <p:ph idx="1"/>
          </p:nvPr>
        </p:nvSpPr>
        <p:spPr>
          <a:xfrm>
            <a:off x="2286000" y="819150"/>
            <a:ext cx="6705600" cy="4324350"/>
          </a:xfrm>
        </p:spPr>
        <p:txBody>
          <a:bodyPr>
            <a:normAutofit/>
          </a:bodyPr>
          <a:lstStyle/>
          <a:p>
            <a:pPr algn="just"/>
            <a:r>
              <a:rPr lang="en-US" sz="2000" dirty="0" smtClean="0"/>
              <a:t> National malarial control programme was launched in India in April 1953. It was based on indoor residual spraying with DDT twice a year</a:t>
            </a:r>
          </a:p>
          <a:p>
            <a:pPr lvl="0" algn="just"/>
            <a:r>
              <a:rPr lang="en-US" sz="2000" dirty="0" smtClean="0"/>
              <a:t> The results of this programme was highly successful and the incidence of malaria had declined shortly from 75 million cases in 1953 to 2 million cases in 1958. Thus       Malaria control programme in 1953 during the first five year plan, later   converted  into  </a:t>
            </a:r>
            <a:r>
              <a:rPr lang="en-US" sz="2000" b="1" dirty="0" smtClean="0"/>
              <a:t>Eradication</a:t>
            </a:r>
            <a:r>
              <a:rPr lang="en-US" sz="2000" dirty="0" smtClean="0"/>
              <a:t> programme in 1958.</a:t>
            </a:r>
          </a:p>
          <a:p>
            <a:pPr lvl="0" algn="just"/>
            <a:r>
              <a:rPr lang="bg-BG" sz="2000" dirty="0" smtClean="0"/>
              <a:t>In 1999 the government of India decided to stop National Malaria Eradication Programme and renamed  as  National Anti - Malaria Programme.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39540" y="133350"/>
            <a:ext cx="5955495" cy="685800"/>
          </a:xfrm>
        </p:spPr>
        <p:txBody>
          <a:bodyPr>
            <a:normAutofit fontScale="90000"/>
          </a:bodyPr>
          <a:lstStyle/>
          <a:p>
            <a:r>
              <a:rPr lang="en-US" dirty="0" smtClean="0"/>
              <a:t>MALARIA CONTROL STRATEGIES</a:t>
            </a:r>
            <a:endParaRPr lang="en-US" dirty="0"/>
          </a:p>
        </p:txBody>
      </p:sp>
      <p:sp>
        <p:nvSpPr>
          <p:cNvPr id="3" name="Text Placeholder 2"/>
          <p:cNvSpPr>
            <a:spLocks noGrp="1"/>
          </p:cNvSpPr>
          <p:nvPr>
            <p:ph idx="1"/>
          </p:nvPr>
        </p:nvSpPr>
        <p:spPr>
          <a:xfrm>
            <a:off x="2895600" y="742950"/>
            <a:ext cx="5955495" cy="4400550"/>
          </a:xfrm>
        </p:spPr>
        <p:txBody>
          <a:bodyPr>
            <a:normAutofit fontScale="62500" lnSpcReduction="20000"/>
          </a:bodyPr>
          <a:lstStyle/>
          <a:p>
            <a:pPr>
              <a:buNone/>
            </a:pPr>
            <a:r>
              <a:rPr lang="en-US" sz="2900" dirty="0" smtClean="0">
                <a:latin typeface="Times New Roman" pitchFamily="18" charset="0"/>
                <a:cs typeface="Times New Roman" pitchFamily="18" charset="0"/>
              </a:rPr>
              <a:t>1.Surveillance and case management</a:t>
            </a:r>
          </a:p>
          <a:p>
            <a:pPr>
              <a:buNone/>
            </a:pPr>
            <a:r>
              <a:rPr lang="en-US" sz="2900" dirty="0" smtClean="0">
                <a:latin typeface="Times New Roman" pitchFamily="18" charset="0"/>
                <a:cs typeface="Times New Roman" pitchFamily="18" charset="0"/>
              </a:rPr>
              <a:t>           a. Case detection,</a:t>
            </a:r>
          </a:p>
          <a:p>
            <a:pPr>
              <a:buNone/>
            </a:pPr>
            <a:r>
              <a:rPr lang="en-US" sz="2900" dirty="0" smtClean="0">
                <a:latin typeface="Times New Roman" pitchFamily="18" charset="0"/>
                <a:cs typeface="Times New Roman" pitchFamily="18" charset="0"/>
              </a:rPr>
              <a:t>           b. Early diagnosis </a:t>
            </a:r>
          </a:p>
          <a:p>
            <a:pPr>
              <a:buNone/>
            </a:pPr>
            <a:r>
              <a:rPr lang="en-US" sz="2900" dirty="0" smtClean="0">
                <a:latin typeface="Times New Roman" pitchFamily="18" charset="0"/>
                <a:cs typeface="Times New Roman" pitchFamily="18" charset="0"/>
              </a:rPr>
              <a:t>           c. Sentinel surveillance</a:t>
            </a:r>
          </a:p>
          <a:p>
            <a:pPr>
              <a:buNone/>
            </a:pPr>
            <a:r>
              <a:rPr lang="en-US" sz="2900" dirty="0" smtClean="0">
                <a:latin typeface="Times New Roman" pitchFamily="18" charset="0"/>
                <a:cs typeface="Times New Roman" pitchFamily="18" charset="0"/>
              </a:rPr>
              <a:t>2.Integrated vector management</a:t>
            </a:r>
          </a:p>
          <a:p>
            <a:pPr>
              <a:buNone/>
            </a:pPr>
            <a:r>
              <a:rPr lang="en-US" sz="2900" dirty="0" smtClean="0">
                <a:latin typeface="Times New Roman" pitchFamily="18" charset="0"/>
                <a:cs typeface="Times New Roman" pitchFamily="18" charset="0"/>
              </a:rPr>
              <a:t>           a. Indoor residual spray (IRS)</a:t>
            </a:r>
          </a:p>
          <a:p>
            <a:pPr>
              <a:buNone/>
            </a:pPr>
            <a:r>
              <a:rPr lang="en-US" sz="2900" dirty="0" smtClean="0">
                <a:latin typeface="Times New Roman" pitchFamily="18" charset="0"/>
                <a:cs typeface="Times New Roman" pitchFamily="18" charset="0"/>
              </a:rPr>
              <a:t>           b. Mosquito nets</a:t>
            </a:r>
          </a:p>
          <a:p>
            <a:pPr>
              <a:buNone/>
            </a:pPr>
            <a:r>
              <a:rPr lang="en-US" sz="2900" dirty="0" smtClean="0">
                <a:latin typeface="Times New Roman" pitchFamily="18" charset="0"/>
                <a:cs typeface="Times New Roman" pitchFamily="18" charset="0"/>
              </a:rPr>
              <a:t>           c. </a:t>
            </a:r>
            <a:r>
              <a:rPr lang="en-US" sz="2900" dirty="0" err="1" smtClean="0">
                <a:latin typeface="Times New Roman" pitchFamily="18" charset="0"/>
                <a:cs typeface="Times New Roman" pitchFamily="18" charset="0"/>
              </a:rPr>
              <a:t>Antilarval</a:t>
            </a:r>
            <a:r>
              <a:rPr lang="en-US" sz="2900" dirty="0" smtClean="0">
                <a:latin typeface="Times New Roman" pitchFamily="18" charset="0"/>
                <a:cs typeface="Times New Roman" pitchFamily="18" charset="0"/>
              </a:rPr>
              <a:t> measures</a:t>
            </a:r>
          </a:p>
          <a:p>
            <a:pPr>
              <a:buNone/>
            </a:pPr>
            <a:r>
              <a:rPr lang="en-US" sz="2900" dirty="0" smtClean="0">
                <a:latin typeface="Times New Roman" pitchFamily="18" charset="0"/>
                <a:cs typeface="Times New Roman" pitchFamily="18" charset="0"/>
              </a:rPr>
              <a:t>3.Epidemic preparedness and early response</a:t>
            </a:r>
          </a:p>
          <a:p>
            <a:pPr>
              <a:buNone/>
            </a:pPr>
            <a:r>
              <a:rPr lang="en-US" sz="2900" dirty="0" smtClean="0">
                <a:latin typeface="Times New Roman" pitchFamily="18" charset="0"/>
                <a:cs typeface="Times New Roman" pitchFamily="18" charset="0"/>
              </a:rPr>
              <a:t>4.Supportive interventions</a:t>
            </a:r>
          </a:p>
          <a:p>
            <a:pPr>
              <a:buNone/>
            </a:pPr>
            <a:r>
              <a:rPr lang="en-US" sz="2900" dirty="0" smtClean="0">
                <a:latin typeface="Times New Roman" pitchFamily="18" charset="0"/>
                <a:cs typeface="Times New Roman" pitchFamily="18" charset="0"/>
              </a:rPr>
              <a:t>           a. Capacity building</a:t>
            </a:r>
          </a:p>
          <a:p>
            <a:pPr>
              <a:buNone/>
            </a:pPr>
            <a:r>
              <a:rPr lang="en-US" sz="2900" dirty="0" smtClean="0">
                <a:latin typeface="Times New Roman" pitchFamily="18" charset="0"/>
                <a:cs typeface="Times New Roman" pitchFamily="18" charset="0"/>
              </a:rPr>
              <a:t>           b. </a:t>
            </a:r>
            <a:r>
              <a:rPr lang="en-US" sz="2900" dirty="0" err="1" smtClean="0">
                <a:latin typeface="Times New Roman" pitchFamily="18" charset="0"/>
                <a:cs typeface="Times New Roman" pitchFamily="18" charset="0"/>
              </a:rPr>
              <a:t>Behavioural</a:t>
            </a:r>
            <a:r>
              <a:rPr lang="en-US" sz="2900" dirty="0" smtClean="0">
                <a:latin typeface="Times New Roman" pitchFamily="18" charset="0"/>
                <a:cs typeface="Times New Roman" pitchFamily="18" charset="0"/>
              </a:rPr>
              <a:t> change communication</a:t>
            </a:r>
          </a:p>
          <a:p>
            <a:pPr>
              <a:buNone/>
            </a:pPr>
            <a:r>
              <a:rPr lang="en-US" sz="2900" dirty="0" smtClean="0">
                <a:latin typeface="Times New Roman" pitchFamily="18" charset="0"/>
                <a:cs typeface="Times New Roman" pitchFamily="18" charset="0"/>
              </a:rPr>
              <a:t>           c. </a:t>
            </a:r>
            <a:r>
              <a:rPr lang="en-US" sz="2900" dirty="0" err="1" smtClean="0">
                <a:latin typeface="Times New Roman" pitchFamily="18" charset="0"/>
                <a:cs typeface="Times New Roman" pitchFamily="18" charset="0"/>
              </a:rPr>
              <a:t>Intersectoral</a:t>
            </a:r>
            <a:r>
              <a:rPr lang="en-US" sz="2900" dirty="0" smtClean="0">
                <a:latin typeface="Times New Roman" pitchFamily="18" charset="0"/>
                <a:cs typeface="Times New Roman" pitchFamily="18" charset="0"/>
              </a:rPr>
              <a:t> co- ordination</a:t>
            </a:r>
          </a:p>
          <a:p>
            <a:pPr>
              <a:buNone/>
            </a:pPr>
            <a:r>
              <a:rPr lang="en-US" sz="2900" dirty="0" smtClean="0">
                <a:latin typeface="Times New Roman" pitchFamily="18" charset="0"/>
                <a:cs typeface="Times New Roman" pitchFamily="18" charset="0"/>
              </a:rPr>
              <a:t>           d. Monitoring and evaluation</a:t>
            </a:r>
          </a:p>
          <a:p>
            <a:pPr>
              <a:buNone/>
            </a:pPr>
            <a:r>
              <a:rPr lang="en-US" sz="2900" dirty="0" smtClean="0">
                <a:latin typeface="Times New Roman" pitchFamily="18" charset="0"/>
                <a:cs typeface="Times New Roman" pitchFamily="18" charset="0"/>
              </a:rPr>
              <a:t>           e. Research</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0"/>
            <a:ext cx="6781800" cy="1006524"/>
          </a:xfrm>
        </p:spPr>
        <p:txBody>
          <a:bodyPr>
            <a:noAutofit/>
          </a:bodyPr>
          <a:lstStyle/>
          <a:p>
            <a:r>
              <a:rPr lang="en-US" sz="2800" b="1" dirty="0" smtClean="0">
                <a:latin typeface="Times New Roman" pitchFamily="18" charset="0"/>
                <a:cs typeface="Times New Roman" pitchFamily="18" charset="0"/>
              </a:rPr>
              <a:t>The Main Activities of the Programme</a:t>
            </a:r>
            <a:endParaRPr lang="en-US" sz="1400" dirty="0"/>
          </a:p>
        </p:txBody>
      </p:sp>
      <p:sp>
        <p:nvSpPr>
          <p:cNvPr id="3" name="Text Placeholder 2"/>
          <p:cNvSpPr>
            <a:spLocks noGrp="1"/>
          </p:cNvSpPr>
          <p:nvPr>
            <p:ph idx="1"/>
          </p:nvPr>
        </p:nvSpPr>
        <p:spPr>
          <a:xfrm>
            <a:off x="2739540" y="1047750"/>
            <a:ext cx="6252060" cy="3886199"/>
          </a:xfrm>
        </p:spPr>
        <p:txBody>
          <a:bodyPr>
            <a:normAutofit fontScale="92500" lnSpcReduction="10000"/>
          </a:bodyPr>
          <a:lstStyle/>
          <a:p>
            <a:pPr lvl="0"/>
            <a:r>
              <a:rPr lang="en-US" sz="2400" dirty="0" smtClean="0">
                <a:latin typeface="Times New Roman" pitchFamily="18" charset="0"/>
                <a:cs typeface="Times New Roman" pitchFamily="18" charset="0"/>
              </a:rPr>
              <a:t>Formulating policies and guidelines </a:t>
            </a:r>
          </a:p>
          <a:p>
            <a:pPr lvl="0"/>
            <a:r>
              <a:rPr lang="en-US" sz="2400" dirty="0" smtClean="0">
                <a:latin typeface="Times New Roman" pitchFamily="18" charset="0"/>
                <a:cs typeface="Times New Roman" pitchFamily="18" charset="0"/>
              </a:rPr>
              <a:t>Technical guidance </a:t>
            </a:r>
          </a:p>
          <a:p>
            <a:pPr lvl="0"/>
            <a:r>
              <a:rPr lang="en-US" sz="2400" dirty="0" smtClean="0">
                <a:latin typeface="Times New Roman" pitchFamily="18" charset="0"/>
                <a:cs typeface="Times New Roman" pitchFamily="18" charset="0"/>
              </a:rPr>
              <a:t>Planning </a:t>
            </a:r>
          </a:p>
          <a:p>
            <a:pPr lvl="0"/>
            <a:r>
              <a:rPr lang="en-US" sz="2400" dirty="0" smtClean="0">
                <a:latin typeface="Times New Roman" pitchFamily="18" charset="0"/>
                <a:cs typeface="Times New Roman" pitchFamily="18" charset="0"/>
              </a:rPr>
              <a:t>Logistics </a:t>
            </a:r>
          </a:p>
          <a:p>
            <a:pPr lvl="0"/>
            <a:r>
              <a:rPr lang="en-US" sz="2400" dirty="0" smtClean="0">
                <a:latin typeface="Times New Roman" pitchFamily="18" charset="0"/>
                <a:cs typeface="Times New Roman" pitchFamily="18" charset="0"/>
              </a:rPr>
              <a:t>Monitoring and evaluation </a:t>
            </a:r>
          </a:p>
          <a:p>
            <a:pPr lvl="0"/>
            <a:r>
              <a:rPr lang="en-US" sz="2400" dirty="0" smtClean="0">
                <a:latin typeface="Times New Roman" pitchFamily="18" charset="0"/>
                <a:cs typeface="Times New Roman" pitchFamily="18" charset="0"/>
              </a:rPr>
              <a:t>Coordination of activities through states/union territories and in consultation </a:t>
            </a:r>
            <a:r>
              <a:rPr lang="en-US" sz="2400" dirty="0" smtClean="0"/>
              <a:t> with international organizations like  WHO,WORLD BANK ,GFATM.</a:t>
            </a:r>
          </a:p>
          <a:p>
            <a:pPr lvl="0"/>
            <a:r>
              <a:rPr lang="en-US" sz="2400" dirty="0" smtClean="0"/>
              <a:t>Training </a:t>
            </a:r>
          </a:p>
          <a:p>
            <a:pPr lvl="0"/>
            <a:r>
              <a:rPr lang="en-US" sz="2400" dirty="0" smtClean="0"/>
              <a:t> Facilitating research through NCDC, NIMR, medical research centers </a:t>
            </a:r>
            <a:endParaRPr lang="en-US" sz="2400" dirty="0" smtClean="0">
              <a:latin typeface="Times New Roman" pitchFamily="18" charset="0"/>
              <a:cs typeface="Times New Roman" pitchFamily="18" charset="0"/>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485235" cy="590550"/>
          </a:xfrm>
        </p:spPr>
        <p:txBody>
          <a:bodyPr>
            <a:normAutofit/>
          </a:bodyPr>
          <a:lstStyle/>
          <a:p>
            <a:pPr algn="ctr"/>
            <a:r>
              <a:rPr lang="en-US" sz="2000" b="1" dirty="0" smtClean="0">
                <a:latin typeface="Times New Roman" pitchFamily="18" charset="0"/>
                <a:cs typeface="Times New Roman" pitchFamily="18" charset="0"/>
              </a:rPr>
              <a:t>ORGANIZATION</a:t>
            </a:r>
            <a:endParaRPr lang="en-US" sz="1200" dirty="0"/>
          </a:p>
        </p:txBody>
      </p:sp>
      <p:sp>
        <p:nvSpPr>
          <p:cNvPr id="3" name="Text Placeholder 2"/>
          <p:cNvSpPr>
            <a:spLocks noGrp="1"/>
          </p:cNvSpPr>
          <p:nvPr>
            <p:ph idx="1"/>
          </p:nvPr>
        </p:nvSpPr>
        <p:spPr>
          <a:xfrm>
            <a:off x="2362200" y="666750"/>
            <a:ext cx="6629400" cy="4343399"/>
          </a:xfrm>
        </p:spPr>
        <p:txBody>
          <a:bodyPr>
            <a:normAutofit lnSpcReduction="10000"/>
          </a:bodyPr>
          <a:lstStyle/>
          <a:p>
            <a:pPr lvl="0"/>
            <a:r>
              <a:rPr lang="en-US" sz="16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There are 19 Regional  offices for health and family welfare under Directorate General of health services, Ministry of health and family welfare located in 19 states which play main role in monitoring the activities of Malaria control operations in their respective states under NVBDCP.                                                                                               </a:t>
            </a:r>
          </a:p>
          <a:p>
            <a:r>
              <a:rPr lang="en-US" sz="2000" dirty="0" smtClean="0">
                <a:latin typeface="Times New Roman" pitchFamily="18" charset="0"/>
                <a:cs typeface="Times New Roman" pitchFamily="18" charset="0"/>
              </a:rPr>
              <a:t>Each state has established a state vector borne disease control </a:t>
            </a:r>
            <a:r>
              <a:rPr lang="en-US" sz="2000" dirty="0" err="1" smtClean="0">
                <a:latin typeface="Times New Roman" pitchFamily="18" charset="0"/>
                <a:cs typeface="Times New Roman" pitchFamily="18" charset="0"/>
              </a:rPr>
              <a:t>society.The</a:t>
            </a:r>
            <a:r>
              <a:rPr lang="en-US" sz="2000" dirty="0" smtClean="0">
                <a:latin typeface="Times New Roman" pitchFamily="18" charset="0"/>
                <a:cs typeface="Times New Roman" pitchFamily="18" charset="0"/>
              </a:rPr>
              <a:t> state </a:t>
            </a:r>
            <a:r>
              <a:rPr lang="en-US" sz="2000" dirty="0" err="1" smtClean="0">
                <a:latin typeface="Times New Roman" pitchFamily="18" charset="0"/>
                <a:cs typeface="Times New Roman" pitchFamily="18" charset="0"/>
              </a:rPr>
              <a:t>govt</a:t>
            </a:r>
            <a:r>
              <a:rPr lang="en-US" sz="2000" dirty="0" smtClean="0">
                <a:latin typeface="Times New Roman" pitchFamily="18" charset="0"/>
                <a:cs typeface="Times New Roman" pitchFamily="18" charset="0"/>
              </a:rPr>
              <a:t> are required to plan and implement  the  malaria control operations in their respective states. </a:t>
            </a:r>
          </a:p>
          <a:p>
            <a:r>
              <a:rPr lang="en-US" sz="2000" dirty="0" smtClean="0">
                <a:latin typeface="Times New Roman" pitchFamily="18" charset="0"/>
                <a:cs typeface="Times New Roman" pitchFamily="18" charset="0"/>
              </a:rPr>
              <a:t>These are now merged with similar entities for other centrally sponsored schemes </a:t>
            </a:r>
          </a:p>
          <a:p>
            <a:r>
              <a:rPr lang="en-US" sz="2000" dirty="0" smtClean="0">
                <a:latin typeface="Times New Roman" pitchFamily="18" charset="0"/>
                <a:cs typeface="Times New Roman" pitchFamily="18" charset="0"/>
              </a:rPr>
              <a:t>Also play a role in district level planning and monitoring programme activities with in district .</a:t>
            </a:r>
          </a:p>
          <a:p>
            <a:pPr lvl="0"/>
            <a:endParaRPr lang="en-US" sz="2400" dirty="0" smtClean="0">
              <a:latin typeface="Times New Roman" pitchFamily="18" charset="0"/>
              <a:cs typeface="Times New Roman" pitchFamily="18" charset="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2739540" y="285750"/>
            <a:ext cx="6252060" cy="4724399"/>
          </a:xfrm>
        </p:spPr>
        <p:txBody>
          <a:bodyPr>
            <a:normAutofit/>
          </a:bodyPr>
          <a:lstStyle/>
          <a:p>
            <a:pPr lvl="0">
              <a:buNone/>
            </a:pPr>
            <a:r>
              <a:rPr lang="en-US" dirty="0" smtClean="0"/>
              <a:t>          </a:t>
            </a:r>
            <a:r>
              <a:rPr lang="en-US" b="1" dirty="0" smtClean="0"/>
              <a:t>At the district level</a:t>
            </a:r>
          </a:p>
          <a:p>
            <a:pPr algn="just"/>
            <a:r>
              <a:rPr lang="en-US" sz="1800" dirty="0" smtClean="0"/>
              <a:t>CMO) / DMO has the over all responsibility of the programme </a:t>
            </a:r>
          </a:p>
          <a:p>
            <a:pPr algn="just"/>
            <a:r>
              <a:rPr lang="en-US" sz="1800" dirty="0" smtClean="0"/>
              <a:t> At the district level district malaria offices have been established - headed by the DVBDC .</a:t>
            </a:r>
          </a:p>
          <a:p>
            <a:pPr algn="just"/>
            <a:r>
              <a:rPr lang="en-US" sz="1800" dirty="0" smtClean="0"/>
              <a:t> Drug distribution centres and fever treatment depots;-</a:t>
            </a:r>
          </a:p>
          <a:p>
            <a:pPr algn="just"/>
            <a:r>
              <a:rPr lang="en-US" sz="1800" dirty="0" smtClean="0"/>
              <a:t>drug supply only through the surveillance workers and medical institutions was not enough . This led to the network of drug distribution centres and fever treatment depots and malaria clinics at some sub-centres .</a:t>
            </a:r>
          </a:p>
          <a:p>
            <a:pPr algn="just"/>
            <a:r>
              <a:rPr lang="en-US" sz="1800" dirty="0" smtClean="0"/>
              <a:t>Drug distribution centres are only to dispenses the anti-malarial tablets .</a:t>
            </a:r>
            <a:r>
              <a:rPr lang="en-US" sz="2000" dirty="0" smtClean="0"/>
              <a:t>  </a:t>
            </a:r>
          </a:p>
          <a:p>
            <a:pPr>
              <a:buNone/>
            </a:pP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6781800" cy="742950"/>
          </a:xfrm>
        </p:spPr>
        <p:txBody>
          <a:bodyPr>
            <a:normAutofit/>
          </a:bodyPr>
          <a:lstStyle/>
          <a:p>
            <a:pPr algn="ctr"/>
            <a:r>
              <a:rPr lang="en-US" sz="2400" b="1" dirty="0" smtClean="0"/>
              <a:t>Urban Malaria Scheme</a:t>
            </a:r>
            <a:endParaRPr lang="en-US" sz="2400" dirty="0"/>
          </a:p>
        </p:txBody>
      </p:sp>
      <p:sp>
        <p:nvSpPr>
          <p:cNvPr id="3" name="Text Placeholder 2"/>
          <p:cNvSpPr>
            <a:spLocks noGrp="1"/>
          </p:cNvSpPr>
          <p:nvPr>
            <p:ph idx="1"/>
          </p:nvPr>
        </p:nvSpPr>
        <p:spPr>
          <a:xfrm>
            <a:off x="2739540" y="819150"/>
            <a:ext cx="6252060" cy="4114799"/>
          </a:xfrm>
        </p:spPr>
        <p:txBody>
          <a:bodyPr>
            <a:normAutofit lnSpcReduction="10000"/>
          </a:bodyPr>
          <a:lstStyle/>
          <a:p>
            <a:pPr lvl="0">
              <a:buNone/>
            </a:pPr>
            <a:r>
              <a:rPr lang="en-US" dirty="0" smtClean="0"/>
              <a:t> </a:t>
            </a:r>
            <a:r>
              <a:rPr lang="en-US" sz="1700" dirty="0" smtClean="0"/>
              <a:t>The urban malarial scheme was launched in 1971 to reduce or interrupt malarial transmission in town and cities.</a:t>
            </a:r>
          </a:p>
          <a:p>
            <a:pPr>
              <a:buNone/>
            </a:pPr>
            <a:r>
              <a:rPr lang="en-US" sz="1700" dirty="0" smtClean="0"/>
              <a:t>            The expert committee on malarial and recommended the inclusion of all urban areas with more than 50,000 population and reporting slide positivity rate of 5 %.                                 OBJECTIVE                                                     </a:t>
            </a:r>
            <a:r>
              <a:rPr lang="en-US" sz="1800" dirty="0" smtClean="0"/>
              <a:t>                                                To achieve API less than one per thousand population.</a:t>
            </a:r>
          </a:p>
          <a:p>
            <a:pPr>
              <a:buNone/>
            </a:pPr>
            <a:r>
              <a:rPr lang="en-US" sz="1800" b="1" dirty="0" smtClean="0"/>
              <a:t>        GOALS  </a:t>
            </a:r>
            <a:r>
              <a:rPr lang="en-US" sz="1800" dirty="0" smtClean="0"/>
              <a:t>                                                                                      1.Screening all fever cases for suspected malaria </a:t>
            </a:r>
          </a:p>
          <a:p>
            <a:pPr lvl="0">
              <a:buNone/>
            </a:pPr>
            <a:r>
              <a:rPr lang="en-US" sz="1800" dirty="0" smtClean="0"/>
              <a:t>       2. Treating all </a:t>
            </a:r>
            <a:r>
              <a:rPr lang="en-US" sz="1800" i="1" dirty="0" err="1" smtClean="0"/>
              <a:t>P.falciparum</a:t>
            </a:r>
            <a:r>
              <a:rPr lang="en-US" sz="1800" i="1" dirty="0" smtClean="0"/>
              <a:t>  </a:t>
            </a:r>
            <a:r>
              <a:rPr lang="en-US" sz="1800" dirty="0" smtClean="0"/>
              <a:t>cases with full course of effective     ACT – </a:t>
            </a:r>
            <a:r>
              <a:rPr lang="en-US" sz="1800" i="1" dirty="0" err="1" smtClean="0"/>
              <a:t>Artemisinin</a:t>
            </a:r>
            <a:r>
              <a:rPr lang="en-US" sz="1800" i="1" dirty="0" smtClean="0"/>
              <a:t> –based Combined Therapy </a:t>
            </a:r>
          </a:p>
          <a:p>
            <a:pPr lvl="0">
              <a:buNone/>
            </a:pPr>
            <a:r>
              <a:rPr lang="en-US" sz="1800" dirty="0" smtClean="0"/>
              <a:t>       3. Equipping all health institutions (PHC-level and above), </a:t>
            </a:r>
          </a:p>
          <a:p>
            <a:pPr lvl="0">
              <a:buNone/>
            </a:pPr>
            <a:r>
              <a:rPr lang="en-US" sz="1800" dirty="0" smtClean="0"/>
              <a:t>        4. Strengthening all district and sub district hospitals in malaria endemic area.   </a:t>
            </a:r>
          </a:p>
          <a:p>
            <a:pPr lvl="0">
              <a:buNone/>
            </a:pPr>
            <a:endParaRPr lang="en-US" sz="1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09800" y="0"/>
            <a:ext cx="6934200" cy="742950"/>
          </a:xfrm>
        </p:spPr>
        <p:txBody>
          <a:bodyPr>
            <a:normAutofit/>
          </a:bodyPr>
          <a:lstStyle/>
          <a:p>
            <a:pPr algn="ctr"/>
            <a:r>
              <a:rPr lang="en-US" dirty="0" smtClean="0"/>
              <a:t>Modified Plan Of Operation</a:t>
            </a:r>
            <a:endParaRPr lang="en-US" dirty="0"/>
          </a:p>
        </p:txBody>
      </p:sp>
      <p:sp>
        <p:nvSpPr>
          <p:cNvPr id="3" name="Content Placeholder 2"/>
          <p:cNvSpPr>
            <a:spLocks noGrp="1"/>
          </p:cNvSpPr>
          <p:nvPr>
            <p:ph idx="1"/>
          </p:nvPr>
        </p:nvSpPr>
        <p:spPr>
          <a:xfrm>
            <a:off x="2739540" y="742950"/>
            <a:ext cx="6175860" cy="4190999"/>
          </a:xfrm>
        </p:spPr>
        <p:txBody>
          <a:bodyPr>
            <a:normAutofit/>
          </a:bodyPr>
          <a:lstStyle/>
          <a:p>
            <a:pPr>
              <a:buNone/>
            </a:pPr>
            <a:r>
              <a:rPr lang="bg-BG" sz="1800" dirty="0" smtClean="0"/>
              <a:t> Considering the reappearence of malaria as well as the situation in the neighboring countries  the government of India appointed several task forces and expert commities to review the situation. Based on their recommendation a modified plan of operation to control malaria was started. </a:t>
            </a:r>
            <a:r>
              <a:rPr lang="en-US" sz="1800" dirty="0" smtClean="0"/>
              <a:t> </a:t>
            </a:r>
          </a:p>
          <a:p>
            <a:pPr marL="0" indent="0">
              <a:buNone/>
            </a:pPr>
            <a:r>
              <a:rPr lang="bg-BG" sz="1800" b="1" dirty="0" smtClean="0">
                <a:solidFill>
                  <a:schemeClr val="tx2"/>
                </a:solidFill>
              </a:rPr>
              <a:t>Objectives : </a:t>
            </a:r>
          </a:p>
          <a:p>
            <a:pPr marL="0" lvl="0" indent="0">
              <a:buNone/>
            </a:pPr>
            <a:r>
              <a:rPr lang="en-US" sz="1800" dirty="0" smtClean="0"/>
              <a:t>1. To prevent deaths due to malaria </a:t>
            </a:r>
          </a:p>
          <a:p>
            <a:pPr marL="0" lvl="0" indent="0">
              <a:buNone/>
            </a:pPr>
            <a:r>
              <a:rPr lang="en-US" sz="1800" dirty="0" smtClean="0"/>
              <a:t>  2. To reduce malaria morbidity </a:t>
            </a:r>
          </a:p>
          <a:p>
            <a:pPr marL="0" lvl="0" indent="0">
              <a:buNone/>
            </a:pPr>
            <a:r>
              <a:rPr lang="en-US" sz="1800" dirty="0" smtClean="0"/>
              <a:t>  3. To maintain agricultural and industrial protection  by undertaking the intensive anti - malaria measures. </a:t>
            </a:r>
          </a:p>
          <a:p>
            <a:pPr marL="0" lvl="0" indent="0">
              <a:buNone/>
            </a:pPr>
            <a:r>
              <a:rPr lang="en-US" sz="1800" dirty="0" smtClean="0"/>
              <a:t>  4. To consolidate the aims achieved</a:t>
            </a:r>
          </a:p>
          <a:p>
            <a:pPr>
              <a:buNone/>
            </a:pPr>
            <a:endParaRPr lang="en-US" sz="17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0" y="209550"/>
            <a:ext cx="6248400" cy="4800600"/>
          </a:xfrm>
        </p:spPr>
        <p:txBody>
          <a:bodyPr>
            <a:normAutofit fontScale="92500" lnSpcReduction="20000"/>
          </a:bodyPr>
          <a:lstStyle/>
          <a:p>
            <a:pPr marL="0" lvl="0" indent="0">
              <a:buNone/>
            </a:pPr>
            <a:r>
              <a:rPr lang="bg-BG" b="1" i="1" dirty="0" smtClean="0">
                <a:solidFill>
                  <a:schemeClr val="accent2">
                    <a:lumMod val="40000"/>
                    <a:lumOff val="60000"/>
                  </a:schemeClr>
                </a:solidFill>
              </a:rPr>
              <a:t>Reclassification of endemic area :</a:t>
            </a:r>
          </a:p>
          <a:p>
            <a:pPr marL="0" lvl="0" indent="0">
              <a:buNone/>
            </a:pPr>
            <a:r>
              <a:rPr lang="bg-BG" i="1" dirty="0" smtClean="0"/>
              <a:t>  </a:t>
            </a:r>
            <a:r>
              <a:rPr lang="bg-BG" dirty="0" smtClean="0"/>
              <a:t>1. Areas with annual parasite incidence (API)</a:t>
            </a:r>
            <a:r>
              <a:rPr lang="en-US" dirty="0" smtClean="0"/>
              <a:t>        </a:t>
            </a:r>
            <a:r>
              <a:rPr lang="bg-BG" dirty="0" smtClean="0"/>
              <a:t> </a:t>
            </a:r>
            <a:r>
              <a:rPr lang="en-US" dirty="0" smtClean="0"/>
              <a:t>                                             2</a:t>
            </a:r>
            <a:r>
              <a:rPr lang="bg-BG" dirty="0" smtClean="0"/>
              <a:t> and above should be taken for spray operation </a:t>
            </a:r>
          </a:p>
          <a:p>
            <a:pPr marL="0" lvl="0" indent="0">
              <a:buNone/>
            </a:pPr>
            <a:r>
              <a:rPr lang="bg-BG" dirty="0" smtClean="0"/>
              <a:t>  </a:t>
            </a:r>
            <a:r>
              <a:rPr lang="bg-BG" b="1" dirty="0" smtClean="0">
                <a:solidFill>
                  <a:schemeClr val="accent2">
                    <a:lumMod val="40000"/>
                    <a:lumOff val="60000"/>
                  </a:schemeClr>
                </a:solidFill>
              </a:rPr>
              <a:t>a) Spraying : </a:t>
            </a:r>
          </a:p>
          <a:p>
            <a:pPr marL="0" lvl="0" indent="0">
              <a:buNone/>
            </a:pPr>
            <a:r>
              <a:rPr lang="bg-BG" dirty="0" smtClean="0"/>
              <a:t>            All areas with API </a:t>
            </a:r>
            <a:r>
              <a:rPr lang="en-US" dirty="0" smtClean="0"/>
              <a:t>2 </a:t>
            </a:r>
            <a:r>
              <a:rPr lang="bg-BG" dirty="0" smtClean="0"/>
              <a:t>and above are brought under regular Insecticide spraying with 2 rounds of DDT annually. If the vector is resistant to DDT, 3 rounds of malathion are recommended. Areas resistant to both DDT and malathion are to be treated with two rounds of synthetic pyrethroids spray at an intervals of six weeks.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1424</TotalTime>
  <Words>1426</Words>
  <Application>Microsoft Office PowerPoint</Application>
  <PresentationFormat>On-screen Show (16:9)</PresentationFormat>
  <Paragraphs>105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NATIONAL  ANTI - MALARIA PROGRAMME </vt:lpstr>
      <vt:lpstr>NATIONAL ANTI - MALARIA PROGRAMME</vt:lpstr>
      <vt:lpstr>MALARIA CONTROL STRATEGIES</vt:lpstr>
      <vt:lpstr>The Main Activities of the Programme</vt:lpstr>
      <vt:lpstr>ORGANIZATION</vt:lpstr>
      <vt:lpstr>Slide 6</vt:lpstr>
      <vt:lpstr>Urban Malaria Scheme</vt:lpstr>
      <vt:lpstr>Modified Plan Of Operation</vt:lpstr>
      <vt:lpstr>Slide 9</vt:lpstr>
      <vt:lpstr>Slide 10</vt:lpstr>
      <vt:lpstr>Slide 11</vt:lpstr>
      <vt:lpstr>Slide 12</vt:lpstr>
      <vt:lpstr>Slide 13</vt:lpstr>
      <vt:lpstr>Slide 14</vt:lpstr>
      <vt:lpstr>Major activities according to API</vt:lpstr>
      <vt:lpstr>Slide 16</vt:lpstr>
      <vt:lpstr>Slide 17</vt:lpstr>
      <vt:lpstr>You tube link</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Dept. Of CM</cp:lastModifiedBy>
  <cp:revision>252</cp:revision>
  <dcterms:created xsi:type="dcterms:W3CDTF">2013-08-21T19:17:07Z</dcterms:created>
  <dcterms:modified xsi:type="dcterms:W3CDTF">2021-11-18T08:16:45Z</dcterms:modified>
</cp:coreProperties>
</file>